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9"/>
  </p:notesMasterIdLst>
  <p:handoutMasterIdLst>
    <p:handoutMasterId r:id="rId40"/>
  </p:handoutMasterIdLst>
  <p:sldIdLst>
    <p:sldId id="288" r:id="rId3"/>
    <p:sldId id="301" r:id="rId4"/>
    <p:sldId id="302" r:id="rId5"/>
    <p:sldId id="307" r:id="rId6"/>
    <p:sldId id="322" r:id="rId7"/>
    <p:sldId id="304" r:id="rId8"/>
    <p:sldId id="329" r:id="rId9"/>
    <p:sldId id="328" r:id="rId10"/>
    <p:sldId id="317" r:id="rId11"/>
    <p:sldId id="318" r:id="rId12"/>
    <p:sldId id="320" r:id="rId13"/>
    <p:sldId id="321" r:id="rId14"/>
    <p:sldId id="316" r:id="rId15"/>
    <p:sldId id="323" r:id="rId16"/>
    <p:sldId id="325" r:id="rId17"/>
    <p:sldId id="326" r:id="rId18"/>
    <p:sldId id="327" r:id="rId19"/>
    <p:sldId id="303" r:id="rId20"/>
    <p:sldId id="306" r:id="rId21"/>
    <p:sldId id="296" r:id="rId22"/>
    <p:sldId id="309" r:id="rId23"/>
    <p:sldId id="266" r:id="rId24"/>
    <p:sldId id="312" r:id="rId25"/>
    <p:sldId id="293" r:id="rId26"/>
    <p:sldId id="313" r:id="rId27"/>
    <p:sldId id="270" r:id="rId28"/>
    <p:sldId id="269" r:id="rId29"/>
    <p:sldId id="291" r:id="rId30"/>
    <p:sldId id="282" r:id="rId31"/>
    <p:sldId id="280" r:id="rId32"/>
    <p:sldId id="283" r:id="rId33"/>
    <p:sldId id="299" r:id="rId34"/>
    <p:sldId id="300" r:id="rId35"/>
    <p:sldId id="308" r:id="rId36"/>
    <p:sldId id="310" r:id="rId37"/>
    <p:sldId id="311" r:id="rId3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" initials="S" lastIdx="1" clrIdx="0">
    <p:extLst>
      <p:ext uri="{19B8F6BF-5375-455C-9EA6-DF929625EA0E}">
        <p15:presenceInfo xmlns:p15="http://schemas.microsoft.com/office/powerpoint/2012/main" userId="df311644aa0a09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4" autoAdjust="0"/>
    <p:restoredTop sz="96448" autoAdjust="0"/>
  </p:normalViewPr>
  <p:slideViewPr>
    <p:cSldViewPr>
      <p:cViewPr varScale="1">
        <p:scale>
          <a:sx n="111" d="100"/>
          <a:sy n="111" d="100"/>
        </p:scale>
        <p:origin x="16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48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84D6E-936A-4B01-82C3-0DBE97C60869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6CC8259-C960-4C23-9E7C-3789A625F141}">
      <dgm:prSet phldrT="[Text]" custT="1"/>
      <dgm:spPr/>
      <dgm:t>
        <a:bodyPr/>
        <a:lstStyle/>
        <a:p>
          <a:r>
            <a:rPr lang="de-DE" sz="2400" dirty="0"/>
            <a:t>http://marienschule-stuttgart.de</a:t>
          </a:r>
        </a:p>
      </dgm:t>
    </dgm:pt>
    <dgm:pt modelId="{C7593217-76FD-4011-9616-B596ECB6261B}" type="parTrans" cxnId="{8A90769D-ADFC-4664-8418-AED6EC364425}">
      <dgm:prSet/>
      <dgm:spPr/>
      <dgm:t>
        <a:bodyPr/>
        <a:lstStyle/>
        <a:p>
          <a:endParaRPr lang="de-DE"/>
        </a:p>
      </dgm:t>
    </dgm:pt>
    <dgm:pt modelId="{B797E5E3-AF4A-45DD-96A7-DC3CBB56E925}" type="sibTrans" cxnId="{8A90769D-ADFC-4664-8418-AED6EC364425}">
      <dgm:prSet/>
      <dgm:spPr/>
      <dgm:t>
        <a:bodyPr/>
        <a:lstStyle/>
        <a:p>
          <a:endParaRPr lang="de-DE"/>
        </a:p>
      </dgm:t>
    </dgm:pt>
    <dgm:pt modelId="{6566D6DD-9DB6-4777-8022-C00369F59306}">
      <dgm:prSet phldrT="[Text]" custT="1"/>
      <dgm:spPr/>
      <dgm:t>
        <a:bodyPr/>
        <a:lstStyle/>
        <a:p>
          <a:r>
            <a:rPr lang="de-DE" sz="2400" dirty="0"/>
            <a:t>https://km-bw.de/,Lde/Startseite/Schule/Grundschule</a:t>
          </a:r>
        </a:p>
      </dgm:t>
    </dgm:pt>
    <dgm:pt modelId="{01457A64-C3C7-419B-9B86-759143A0F96F}" type="parTrans" cxnId="{51D600E6-8EA4-4899-83BA-269118339A0A}">
      <dgm:prSet/>
      <dgm:spPr/>
      <dgm:t>
        <a:bodyPr/>
        <a:lstStyle/>
        <a:p>
          <a:endParaRPr lang="de-DE"/>
        </a:p>
      </dgm:t>
    </dgm:pt>
    <dgm:pt modelId="{B81BF50F-FB87-4A4B-AF04-CF78923599B8}" type="sibTrans" cxnId="{51D600E6-8EA4-4899-83BA-269118339A0A}">
      <dgm:prSet/>
      <dgm:spPr/>
      <dgm:t>
        <a:bodyPr/>
        <a:lstStyle/>
        <a:p>
          <a:endParaRPr lang="de-DE"/>
        </a:p>
      </dgm:t>
    </dgm:pt>
    <dgm:pt modelId="{79191658-EC1E-4FB3-8EC8-7079B9C20748}">
      <dgm:prSet custT="1"/>
      <dgm:spPr/>
      <dgm:t>
        <a:bodyPr/>
        <a:lstStyle/>
        <a:p>
          <a:r>
            <a:rPr lang="de-DE" sz="2400" dirty="0"/>
            <a:t>http://ganztagsschule-bw.de</a:t>
          </a:r>
        </a:p>
      </dgm:t>
    </dgm:pt>
    <dgm:pt modelId="{75B31AA5-0237-48AE-A2DD-EE1AC5F6BD4B}" type="parTrans" cxnId="{E150BA73-D233-4BB9-9F8B-BC337D2DB860}">
      <dgm:prSet/>
      <dgm:spPr/>
      <dgm:t>
        <a:bodyPr/>
        <a:lstStyle/>
        <a:p>
          <a:endParaRPr lang="de-DE"/>
        </a:p>
      </dgm:t>
    </dgm:pt>
    <dgm:pt modelId="{F0D77FDA-24CD-48EA-9D74-3BDB1A4B3F15}" type="sibTrans" cxnId="{E150BA73-D233-4BB9-9F8B-BC337D2DB860}">
      <dgm:prSet/>
      <dgm:spPr/>
      <dgm:t>
        <a:bodyPr/>
        <a:lstStyle/>
        <a:p>
          <a:endParaRPr lang="de-DE"/>
        </a:p>
      </dgm:t>
    </dgm:pt>
    <dgm:pt modelId="{2B0226AE-3863-4D25-9BE4-F330536C5676}" type="pres">
      <dgm:prSet presAssocID="{88184D6E-936A-4B01-82C3-0DBE97C608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53763D7-7B54-4A4D-80EB-8A711F6EAED2}" type="pres">
      <dgm:prSet presAssocID="{66CC8259-C960-4C23-9E7C-3789A625F141}" presName="composite" presStyleCnt="0"/>
      <dgm:spPr/>
    </dgm:pt>
    <dgm:pt modelId="{98A1688B-5B8A-452E-84B8-33214E24ADDF}" type="pres">
      <dgm:prSet presAssocID="{66CC8259-C960-4C23-9E7C-3789A625F14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10EF43-C975-4CE9-9E64-F0C811AE4FC7}" type="pres">
      <dgm:prSet presAssocID="{66CC8259-C960-4C23-9E7C-3789A625F141}" presName="rect2" presStyleLbl="fgImgPlace1" presStyleIdx="0" presStyleCnt="3"/>
      <dgm:spPr>
        <a:solidFill>
          <a:srgbClr val="FF0000"/>
        </a:solidFill>
      </dgm:spPr>
    </dgm:pt>
    <dgm:pt modelId="{7679A6D8-3C8A-4162-9587-9110D18E8C14}" type="pres">
      <dgm:prSet presAssocID="{B797E5E3-AF4A-45DD-96A7-DC3CBB56E925}" presName="sibTrans" presStyleCnt="0"/>
      <dgm:spPr/>
    </dgm:pt>
    <dgm:pt modelId="{60C0B214-A917-469E-B4E2-F4E448E84983}" type="pres">
      <dgm:prSet presAssocID="{6566D6DD-9DB6-4777-8022-C00369F59306}" presName="composite" presStyleCnt="0"/>
      <dgm:spPr/>
    </dgm:pt>
    <dgm:pt modelId="{12791C5D-7A8D-4796-9F1E-3B8392C0826D}" type="pres">
      <dgm:prSet presAssocID="{6566D6DD-9DB6-4777-8022-C00369F59306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31242E-5D8E-4AD5-A1A4-6310EEF9260F}" type="pres">
      <dgm:prSet presAssocID="{6566D6DD-9DB6-4777-8022-C00369F59306}" presName="rect2" presStyleLbl="fgImgPlace1" presStyleIdx="1" presStyleCnt="3"/>
      <dgm:spPr>
        <a:solidFill>
          <a:srgbClr val="00B0F0"/>
        </a:solidFill>
      </dgm:spPr>
    </dgm:pt>
    <dgm:pt modelId="{60235C8D-AD95-4478-A915-AE5457E30EA8}" type="pres">
      <dgm:prSet presAssocID="{B81BF50F-FB87-4A4B-AF04-CF78923599B8}" presName="sibTrans" presStyleCnt="0"/>
      <dgm:spPr/>
    </dgm:pt>
    <dgm:pt modelId="{08511874-86C0-4C00-932D-C97730168468}" type="pres">
      <dgm:prSet presAssocID="{79191658-EC1E-4FB3-8EC8-7079B9C20748}" presName="composite" presStyleCnt="0"/>
      <dgm:spPr/>
    </dgm:pt>
    <dgm:pt modelId="{1ADE5460-813F-47BA-A270-B7EEDF5C1EB9}" type="pres">
      <dgm:prSet presAssocID="{79191658-EC1E-4FB3-8EC8-7079B9C20748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B8564AB-8EC4-44B1-B8FD-F13718053EEA}" type="pres">
      <dgm:prSet presAssocID="{79191658-EC1E-4FB3-8EC8-7079B9C20748}" presName="rect2" presStyleLbl="fgImgPlace1" presStyleIdx="2" presStyleCnt="3"/>
      <dgm:spPr>
        <a:solidFill>
          <a:srgbClr val="92D050"/>
        </a:solidFill>
      </dgm:spPr>
    </dgm:pt>
  </dgm:ptLst>
  <dgm:cxnLst>
    <dgm:cxn modelId="{51D600E6-8EA4-4899-83BA-269118339A0A}" srcId="{88184D6E-936A-4B01-82C3-0DBE97C60869}" destId="{6566D6DD-9DB6-4777-8022-C00369F59306}" srcOrd="1" destOrd="0" parTransId="{01457A64-C3C7-419B-9B86-759143A0F96F}" sibTransId="{B81BF50F-FB87-4A4B-AF04-CF78923599B8}"/>
    <dgm:cxn modelId="{33BF3595-8139-4AB1-9FEC-1586CEADA6AD}" type="presOf" srcId="{88184D6E-936A-4B01-82C3-0DBE97C60869}" destId="{2B0226AE-3863-4D25-9BE4-F330536C5676}" srcOrd="0" destOrd="0" presId="urn:microsoft.com/office/officeart/2008/layout/PictureStrips"/>
    <dgm:cxn modelId="{E150BA73-D233-4BB9-9F8B-BC337D2DB860}" srcId="{88184D6E-936A-4B01-82C3-0DBE97C60869}" destId="{79191658-EC1E-4FB3-8EC8-7079B9C20748}" srcOrd="2" destOrd="0" parTransId="{75B31AA5-0237-48AE-A2DD-EE1AC5F6BD4B}" sibTransId="{F0D77FDA-24CD-48EA-9D74-3BDB1A4B3F15}"/>
    <dgm:cxn modelId="{889B5BF7-F301-46BB-A0EE-F64D33462B95}" type="presOf" srcId="{79191658-EC1E-4FB3-8EC8-7079B9C20748}" destId="{1ADE5460-813F-47BA-A270-B7EEDF5C1EB9}" srcOrd="0" destOrd="0" presId="urn:microsoft.com/office/officeart/2008/layout/PictureStrips"/>
    <dgm:cxn modelId="{5A90DE38-2B7E-45BA-943B-C85AAEAA4B3D}" type="presOf" srcId="{66CC8259-C960-4C23-9E7C-3789A625F141}" destId="{98A1688B-5B8A-452E-84B8-33214E24ADDF}" srcOrd="0" destOrd="0" presId="urn:microsoft.com/office/officeart/2008/layout/PictureStrips"/>
    <dgm:cxn modelId="{DE43B78D-996E-4B2E-9DCA-427041391B83}" type="presOf" srcId="{6566D6DD-9DB6-4777-8022-C00369F59306}" destId="{12791C5D-7A8D-4796-9F1E-3B8392C0826D}" srcOrd="0" destOrd="0" presId="urn:microsoft.com/office/officeart/2008/layout/PictureStrips"/>
    <dgm:cxn modelId="{8A90769D-ADFC-4664-8418-AED6EC364425}" srcId="{88184D6E-936A-4B01-82C3-0DBE97C60869}" destId="{66CC8259-C960-4C23-9E7C-3789A625F141}" srcOrd="0" destOrd="0" parTransId="{C7593217-76FD-4011-9616-B596ECB6261B}" sibTransId="{B797E5E3-AF4A-45DD-96A7-DC3CBB56E925}"/>
    <dgm:cxn modelId="{C21A20B7-CB72-4AA9-9A90-DD978EFF802D}" type="presParOf" srcId="{2B0226AE-3863-4D25-9BE4-F330536C5676}" destId="{453763D7-7B54-4A4D-80EB-8A711F6EAED2}" srcOrd="0" destOrd="0" presId="urn:microsoft.com/office/officeart/2008/layout/PictureStrips"/>
    <dgm:cxn modelId="{45B9625C-8969-4529-9A0B-6A10C43D609D}" type="presParOf" srcId="{453763D7-7B54-4A4D-80EB-8A711F6EAED2}" destId="{98A1688B-5B8A-452E-84B8-33214E24ADDF}" srcOrd="0" destOrd="0" presId="urn:microsoft.com/office/officeart/2008/layout/PictureStrips"/>
    <dgm:cxn modelId="{3D326A0A-D944-49F6-9BE2-96867FCD7C96}" type="presParOf" srcId="{453763D7-7B54-4A4D-80EB-8A711F6EAED2}" destId="{7410EF43-C975-4CE9-9E64-F0C811AE4FC7}" srcOrd="1" destOrd="0" presId="urn:microsoft.com/office/officeart/2008/layout/PictureStrips"/>
    <dgm:cxn modelId="{A2D62264-2765-4B7B-860D-DCABA549C521}" type="presParOf" srcId="{2B0226AE-3863-4D25-9BE4-F330536C5676}" destId="{7679A6D8-3C8A-4162-9587-9110D18E8C14}" srcOrd="1" destOrd="0" presId="urn:microsoft.com/office/officeart/2008/layout/PictureStrips"/>
    <dgm:cxn modelId="{DFD4957D-2743-461D-925A-ED6851BA64C1}" type="presParOf" srcId="{2B0226AE-3863-4D25-9BE4-F330536C5676}" destId="{60C0B214-A917-469E-B4E2-F4E448E84983}" srcOrd="2" destOrd="0" presId="urn:microsoft.com/office/officeart/2008/layout/PictureStrips"/>
    <dgm:cxn modelId="{7458B1D3-6916-431E-8596-71A458997BD1}" type="presParOf" srcId="{60C0B214-A917-469E-B4E2-F4E448E84983}" destId="{12791C5D-7A8D-4796-9F1E-3B8392C0826D}" srcOrd="0" destOrd="0" presId="urn:microsoft.com/office/officeart/2008/layout/PictureStrips"/>
    <dgm:cxn modelId="{D1219F21-742A-47E3-9922-814EB9912242}" type="presParOf" srcId="{60C0B214-A917-469E-B4E2-F4E448E84983}" destId="{A531242E-5D8E-4AD5-A1A4-6310EEF9260F}" srcOrd="1" destOrd="0" presId="urn:microsoft.com/office/officeart/2008/layout/PictureStrips"/>
    <dgm:cxn modelId="{F985B28B-9B43-483C-B46F-A39DCDC90F17}" type="presParOf" srcId="{2B0226AE-3863-4D25-9BE4-F330536C5676}" destId="{60235C8D-AD95-4478-A915-AE5457E30EA8}" srcOrd="3" destOrd="0" presId="urn:microsoft.com/office/officeart/2008/layout/PictureStrips"/>
    <dgm:cxn modelId="{EAF6A126-DDF7-4ECB-99D1-E38A113910ED}" type="presParOf" srcId="{2B0226AE-3863-4D25-9BE4-F330536C5676}" destId="{08511874-86C0-4C00-932D-C97730168468}" srcOrd="4" destOrd="0" presId="urn:microsoft.com/office/officeart/2008/layout/PictureStrips"/>
    <dgm:cxn modelId="{B6FBC1F4-B3BE-47CD-8A68-FB0AEBBBB564}" type="presParOf" srcId="{08511874-86C0-4C00-932D-C97730168468}" destId="{1ADE5460-813F-47BA-A270-B7EEDF5C1EB9}" srcOrd="0" destOrd="0" presId="urn:microsoft.com/office/officeart/2008/layout/PictureStrips"/>
    <dgm:cxn modelId="{E43C049C-C45E-4B53-A005-AFD8395825BD}" type="presParOf" srcId="{08511874-86C0-4C00-932D-C97730168468}" destId="{DB8564AB-8EC4-44B1-B8FD-F13718053EE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1688B-5B8A-452E-84B8-33214E24ADDF}">
      <dsp:nvSpPr>
        <dsp:cNvPr id="0" name=""/>
        <dsp:cNvSpPr/>
      </dsp:nvSpPr>
      <dsp:spPr>
        <a:xfrm>
          <a:off x="162550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http://marienschule-stuttgart.de</a:t>
          </a:r>
        </a:p>
      </dsp:txBody>
      <dsp:txXfrm>
        <a:off x="162550" y="993589"/>
        <a:ext cx="3842194" cy="1200685"/>
      </dsp:txXfrm>
    </dsp:sp>
    <dsp:sp modelId="{7410EF43-C975-4CE9-9E64-F0C811AE4FC7}">
      <dsp:nvSpPr>
        <dsp:cNvPr id="0" name=""/>
        <dsp:cNvSpPr/>
      </dsp:nvSpPr>
      <dsp:spPr>
        <a:xfrm>
          <a:off x="2458" y="820157"/>
          <a:ext cx="840480" cy="126072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791C5D-7A8D-4796-9F1E-3B8392C0826D}">
      <dsp:nvSpPr>
        <dsp:cNvPr id="0" name=""/>
        <dsp:cNvSpPr/>
      </dsp:nvSpPr>
      <dsp:spPr>
        <a:xfrm>
          <a:off x="4384946" y="99358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https://km-bw.de/,Lde/Startseite/Schule/Grundschule</a:t>
          </a:r>
        </a:p>
      </dsp:txBody>
      <dsp:txXfrm>
        <a:off x="4384946" y="993589"/>
        <a:ext cx="3842194" cy="1200685"/>
      </dsp:txXfrm>
    </dsp:sp>
    <dsp:sp modelId="{A531242E-5D8E-4AD5-A1A4-6310EEF9260F}">
      <dsp:nvSpPr>
        <dsp:cNvPr id="0" name=""/>
        <dsp:cNvSpPr/>
      </dsp:nvSpPr>
      <dsp:spPr>
        <a:xfrm>
          <a:off x="4224855" y="820157"/>
          <a:ext cx="840480" cy="1260720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E5460-813F-47BA-A270-B7EEDF5C1EB9}">
      <dsp:nvSpPr>
        <dsp:cNvPr id="0" name=""/>
        <dsp:cNvSpPr/>
      </dsp:nvSpPr>
      <dsp:spPr>
        <a:xfrm>
          <a:off x="2273748" y="2505119"/>
          <a:ext cx="3842194" cy="12006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265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/>
            <a:t>http://ganztagsschule-bw.de</a:t>
          </a:r>
        </a:p>
      </dsp:txBody>
      <dsp:txXfrm>
        <a:off x="2273748" y="2505119"/>
        <a:ext cx="3842194" cy="1200685"/>
      </dsp:txXfrm>
    </dsp:sp>
    <dsp:sp modelId="{DB8564AB-8EC4-44B1-B8FD-F13718053EEA}">
      <dsp:nvSpPr>
        <dsp:cNvPr id="0" name=""/>
        <dsp:cNvSpPr/>
      </dsp:nvSpPr>
      <dsp:spPr>
        <a:xfrm>
          <a:off x="2113657" y="2331687"/>
          <a:ext cx="840480" cy="126072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A9AA6-E7CA-4183-8A02-0CAC0C856539}" type="datetimeFigureOut">
              <a:rPr lang="de-DE" smtClean="0"/>
              <a:pPr/>
              <a:t>10.11.2023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0CC07-495B-4E2B-809F-E64EB70F6E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061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7F798-30EE-444A-8141-D915C338420E}" type="datetimeFigureOut">
              <a:rPr lang="de-DE" smtClean="0"/>
              <a:pPr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7B3BA-6247-4436-8FD3-B27113E71DA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31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F18FF6-05D7-4239-A9FB-49A255326E49}" type="slidenum">
              <a:rPr lang="de-DE" altLang="de-DE">
                <a:solidFill>
                  <a:prstClr val="black"/>
                </a:solidFill>
              </a:rPr>
              <a:pPr eaLnBrk="1" hangingPunct="1"/>
              <a:t>1</a:t>
            </a:fld>
            <a:endParaRPr lang="de-DE" altLang="de-DE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6877"/>
            <a:ext cx="4984962" cy="4465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2026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7B3BA-6247-4436-8FD3-B27113E71DA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480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9575" algn="l"/>
                <a:tab pos="820738" algn="l"/>
                <a:tab pos="1233488" algn="l"/>
                <a:tab pos="1644650" algn="l"/>
                <a:tab pos="2055813" algn="l"/>
                <a:tab pos="2466975" algn="l"/>
                <a:tab pos="2879725" algn="l"/>
                <a:tab pos="3290888" algn="l"/>
                <a:tab pos="3702050" algn="l"/>
                <a:tab pos="4114800" algn="l"/>
                <a:tab pos="4525963" algn="l"/>
                <a:tab pos="4937125" algn="l"/>
                <a:tab pos="5349875" algn="l"/>
                <a:tab pos="5761038" algn="l"/>
                <a:tab pos="6172200" algn="l"/>
                <a:tab pos="6584950" algn="l"/>
                <a:tab pos="6996113" algn="l"/>
                <a:tab pos="7407275" algn="l"/>
                <a:tab pos="7820025" algn="l"/>
                <a:tab pos="82311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8BEF4EF-ED0F-4385-9263-29D80E6C6C53}" type="slidenum">
              <a:rPr lang="de-DE" altLang="de-DE" sz="1300"/>
              <a:pPr eaLnBrk="1">
                <a:spcBef>
                  <a:spcPct val="0"/>
                </a:spcBef>
              </a:pPr>
              <a:t>30</a:t>
            </a:fld>
            <a:endParaRPr lang="de-DE" altLang="de-DE" sz="13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59350" cy="37195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5"/>
            <a:ext cx="5435600" cy="43815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de-DE" altLang="de-DE" sz="1500" b="1">
                <a:latin typeface="Times New Roman" pitchFamily="18" charset="0"/>
              </a:rPr>
              <a:t>Essen: Lother</a:t>
            </a:r>
          </a:p>
          <a:p>
            <a:r>
              <a:rPr lang="de-DE" altLang="de-DE" sz="1500" b="1">
                <a:latin typeface="Times New Roman" pitchFamily="18" charset="0"/>
              </a:rPr>
              <a:t>Caterer: Gastro Schmitt (ehemaliger Schüler)</a:t>
            </a:r>
          </a:p>
          <a:p>
            <a:r>
              <a:rPr lang="de-DE" altLang="de-DE" sz="1500" b="1">
                <a:latin typeface="Times New Roman" pitchFamily="18" charset="0"/>
              </a:rPr>
              <a:t>Bei der Essensanmeldung bekommen Kinder einen Chip, Geld </a:t>
            </a:r>
          </a:p>
          <a:p>
            <a:r>
              <a:rPr lang="de-DE" altLang="de-DE" sz="1500" b="1">
                <a:latin typeface="Times New Roman" pitchFamily="18" charset="0"/>
              </a:rPr>
              <a:t>wird überwiesen</a:t>
            </a:r>
          </a:p>
          <a:p>
            <a:r>
              <a:rPr lang="de-DE" altLang="de-DE" sz="1500" b="1">
                <a:latin typeface="Times New Roman" pitchFamily="18" charset="0"/>
              </a:rPr>
              <a:t>Gesundes, ausgewogenes Essen mit Bio-Obst und Bio-Gemüse</a:t>
            </a:r>
          </a:p>
          <a:p>
            <a:r>
              <a:rPr lang="de-DE" altLang="de-DE" sz="1500" b="1">
                <a:latin typeface="Times New Roman" pitchFamily="18" charset="0"/>
              </a:rPr>
              <a:t>Ein vegetarisches Gericht, ein Fleischgericht (kein Schweinefleisch)</a:t>
            </a:r>
          </a:p>
          <a:p>
            <a:r>
              <a:rPr lang="de-DE" altLang="de-DE" sz="1500" b="1">
                <a:latin typeface="Times New Roman" pitchFamily="18" charset="0"/>
              </a:rPr>
              <a:t>Salatbuffet, an dem sich jedes Kind zusätzlich zum Essen Salat holen kann</a:t>
            </a:r>
          </a:p>
          <a:p>
            <a:r>
              <a:rPr lang="de-DE" altLang="de-DE" sz="1500" b="1">
                <a:latin typeface="Times New Roman" pitchFamily="18" charset="0"/>
              </a:rPr>
              <a:t>Nachmittagssnack in Form von Obst und/oder Müsliriegel</a:t>
            </a:r>
          </a:p>
          <a:p>
            <a:r>
              <a:rPr lang="de-DE" altLang="de-DE" sz="1500" b="1">
                <a:latin typeface="Times New Roman" pitchFamily="18" charset="0"/>
              </a:rPr>
              <a:t>PREISE: 3,25 Euro</a:t>
            </a:r>
          </a:p>
          <a:p>
            <a:r>
              <a:rPr lang="de-DE" altLang="de-DE" sz="1500" b="1">
                <a:latin typeface="Times New Roman" pitchFamily="18" charset="0"/>
              </a:rPr>
              <a:t>Mit Bonuscard: 1 Euro</a:t>
            </a:r>
          </a:p>
        </p:txBody>
      </p:sp>
    </p:spTree>
    <p:extLst>
      <p:ext uri="{BB962C8B-B14F-4D97-AF65-F5344CB8AC3E}">
        <p14:creationId xmlns:p14="http://schemas.microsoft.com/office/powerpoint/2010/main" val="156680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9CFB-C6D8-4285-B3DA-3EE900C93B2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F7EB-04BE-493F-B3E6-022E4F1EEFC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0C9C-A30F-40F0-9ED2-48490DB46D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F8C83-D6E5-4760-A88A-7F377098C0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4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326A-02C9-41AE-9EDE-6E397C28E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EEA9-5CED-4E67-B721-DD55829BA8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4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56FE-E97D-4602-AF1D-A7638F5E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4E1D-ED38-4621-BDD1-1C195468E57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0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59CFB-C6D8-4285-B3DA-3EE900C93B21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F647-3C40-454E-9CD2-1E90CFDA9FC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0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FA37-CA11-447A-9C50-47956EE6568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5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54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91B4-6899-4AAF-8F3B-7115904573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309A-7A05-4195-9305-FE697B98E35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5911-4A66-48B2-894E-F1D8A98B4FA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A3C-9840-44CB-890A-64A92E49EF4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8E38-14CF-4304-A222-A3A648752C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67EB-86AC-4193-BFF8-B94B81D7A9B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2F7EB-04BE-493F-B3E6-022E4F1EEFC6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6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F0C9C-A30F-40F0-9ED2-48490DB46DB0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1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F8C83-D6E5-4760-A88A-7F377098C04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F326A-02C9-41AE-9EDE-6E397C28ECCF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FA37-CA11-447A-9C50-47956EE65688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4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CEEA9-5CED-4E67-B721-DD55829BA82D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9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56FE-E97D-4602-AF1D-A7638F5ED67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1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34E1D-ED38-4621-BDD1-1C195468E57B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3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091B4-6899-4AAF-8F3B-71159045735E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7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309A-7A05-4195-9305-FE697B98E35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75911-4A66-48B2-894E-F1D8A98B4FA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96A3C-9840-44CB-890A-64A92E49EF4C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68E38-14CF-4304-A222-A3A648752CC3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67EB-86AC-4193-BFF8-B94B81D7A9B2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9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44234-5347-49A4-9C2F-2624CFD9269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44234-5347-49A4-9C2F-2624CFD92690}" type="slidenum">
              <a:rPr 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99414" y="3573016"/>
            <a:ext cx="4464674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</a:pPr>
            <a:endParaRPr lang="de-DE" altLang="de-DE" sz="2000" b="1" dirty="0">
              <a:solidFill>
                <a:srgbClr val="000000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</a:rPr>
              <a:t>Marienschule</a:t>
            </a:r>
            <a:r>
              <a:rPr lang="de-DE" altLang="de-DE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lang="de-DE" altLang="de-DE" dirty="0">
                <a:solidFill>
                  <a:srgbClr val="000000"/>
                </a:solidFill>
                <a:latin typeface="+mn-lt"/>
              </a:rPr>
              <a:t>T: 0711 216-88356</a:t>
            </a:r>
            <a:br>
              <a:rPr lang="de-DE" altLang="de-DE" dirty="0">
                <a:solidFill>
                  <a:srgbClr val="000000"/>
                </a:solidFill>
                <a:latin typeface="+mn-lt"/>
              </a:rPr>
            </a:br>
            <a:r>
              <a:rPr lang="de-DE" altLang="de-DE" dirty="0">
                <a:solidFill>
                  <a:srgbClr val="000000"/>
                </a:solidFill>
                <a:latin typeface="+mn-lt"/>
              </a:rPr>
              <a:t>M: marienschule@stuttgart.de</a:t>
            </a:r>
            <a:br>
              <a:rPr lang="de-DE" altLang="de-DE" dirty="0">
                <a:solidFill>
                  <a:srgbClr val="000000"/>
                </a:solidFill>
                <a:latin typeface="+mn-lt"/>
              </a:rPr>
            </a:br>
            <a:endParaRPr lang="de-DE" altLang="de-DE" dirty="0">
              <a:solidFill>
                <a:srgbClr val="000000"/>
              </a:solidFill>
              <a:latin typeface="+mn-lt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</a:pPr>
            <a:r>
              <a:rPr lang="de-DE" altLang="de-DE" sz="1600" dirty="0">
                <a:solidFill>
                  <a:srgbClr val="000000"/>
                </a:solidFill>
                <a:latin typeface="+mn-lt"/>
              </a:rPr>
              <a:t>Präsentation Stand: Oktober 2023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9552" y="404664"/>
            <a:ext cx="7561263" cy="2305224"/>
          </a:xfrm>
        </p:spPr>
        <p:txBody>
          <a:bodyPr/>
          <a:lstStyle/>
          <a:p>
            <a:pPr eaLnBrk="1" hangingPunct="1"/>
            <a:r>
              <a:rPr lang="de-DE" altLang="de-DE" b="1" dirty="0">
                <a:solidFill>
                  <a:schemeClr val="tx1"/>
                </a:solidFill>
              </a:rPr>
              <a:t>Marienschule</a:t>
            </a:r>
            <a:br>
              <a:rPr lang="de-DE" altLang="de-DE" b="1" dirty="0">
                <a:solidFill>
                  <a:schemeClr val="tx1"/>
                </a:solidFill>
              </a:rPr>
            </a:br>
            <a:r>
              <a:rPr lang="de-DE" altLang="de-DE" sz="3600" b="1">
                <a:solidFill>
                  <a:schemeClr val="tx1"/>
                </a:solidFill>
              </a:rPr>
              <a:t>Grundschule Stuttgart-Süd</a:t>
            </a:r>
            <a:r>
              <a:rPr lang="de-DE" altLang="de-DE" b="1" dirty="0">
                <a:solidFill>
                  <a:schemeClr val="tx1"/>
                </a:solidFill>
              </a:rPr>
              <a:t/>
            </a:r>
            <a:br>
              <a:rPr lang="de-DE" altLang="de-DE" b="1" dirty="0">
                <a:solidFill>
                  <a:schemeClr val="tx1"/>
                </a:solidFill>
              </a:rPr>
            </a:br>
            <a:r>
              <a:rPr lang="de-DE" altLang="de-DE" sz="3200" b="1" dirty="0">
                <a:solidFill>
                  <a:schemeClr val="tx1"/>
                </a:solidFill>
              </a:rPr>
              <a:t>Ganztagsschule in </a:t>
            </a:r>
            <a:r>
              <a:rPr lang="de-DE" altLang="de-DE" sz="3200" b="1" dirty="0" err="1">
                <a:solidFill>
                  <a:schemeClr val="tx1"/>
                </a:solidFill>
              </a:rPr>
              <a:t>Wahlform</a:t>
            </a:r>
            <a:endParaRPr lang="de-DE" altLang="de-DE" sz="3200" b="1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531376"/>
            <a:ext cx="1800200" cy="22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Gemeinsame Aktionen mit Schul- und Kindergartenkindern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729" y="3832461"/>
            <a:ext cx="2723219" cy="181340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87"/>
          <a:stretch/>
        </p:blipFill>
        <p:spPr>
          <a:xfrm>
            <a:off x="3275856" y="1628800"/>
            <a:ext cx="2325868" cy="12700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0"/>
          <a:stretch/>
        </p:blipFill>
        <p:spPr>
          <a:xfrm>
            <a:off x="3124200" y="3354164"/>
            <a:ext cx="2487807" cy="229169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286140" y="2925331"/>
            <a:ext cx="182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Kunstprojekte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043" y="1642987"/>
            <a:ext cx="2723219" cy="1935808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300192" y="5571427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Gestaltung einer Baustellenwand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66" y="1628800"/>
            <a:ext cx="2187372" cy="15776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978" y="3354164"/>
            <a:ext cx="2182758" cy="1448712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87146" y="4878929"/>
            <a:ext cx="2213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Ziel unserer Kooperation ist es, die Neugierde und Vorfreude der Kinder auf die Schule zu wecken</a:t>
            </a:r>
          </a:p>
        </p:txBody>
      </p:sp>
    </p:spTree>
    <p:extLst>
      <p:ext uri="{BB962C8B-B14F-4D97-AF65-F5344CB8AC3E}">
        <p14:creationId xmlns:p14="http://schemas.microsoft.com/office/powerpoint/2010/main" val="74075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4797152"/>
            <a:ext cx="2944623" cy="165825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46" y="3029199"/>
            <a:ext cx="2944623" cy="1658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25" y="1224667"/>
            <a:ext cx="2880320" cy="169483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0271" y="1224667"/>
            <a:ext cx="1512168" cy="20296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3888" y="3027997"/>
            <a:ext cx="2284934" cy="163825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9180" y="244682"/>
            <a:ext cx="8525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latin typeface="+mj-lt"/>
              </a:rPr>
              <a:t>Gemeinsame Aktionen mit Schul- und Kindergartenkindern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546008" y="4790121"/>
            <a:ext cx="23955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Mengen erfassen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verdoppeln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spiegeln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Kaleidoskope zusammen mit den Viertklässlern bauen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486" y="1226411"/>
            <a:ext cx="2655435" cy="286694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0486" y="4221088"/>
            <a:ext cx="2473434" cy="231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11"/>
          <a:stretch/>
        </p:blipFill>
        <p:spPr>
          <a:xfrm>
            <a:off x="435490" y="260648"/>
            <a:ext cx="5432654" cy="40011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3" y="282372"/>
            <a:ext cx="2497521" cy="39387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5490" y="4365104"/>
            <a:ext cx="809695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Innerhalb unserer Kooperation arbeiten wir mit dem Stuttgarter Reflexionsbogen. </a:t>
            </a:r>
            <a:endParaRPr lang="de-DE" sz="1400" dirty="0" smtClean="0"/>
          </a:p>
          <a:p>
            <a:r>
              <a:rPr lang="de-DE" sz="1400" dirty="0"/>
              <a:t>Der Reflexionsbogen wird in Kleingruppen bearbeitet. Die Lehrer*innen und pädagogischen Fachkräfte arbeiten zusammen mit den Vorschulkindern an mehreren Terminen an den verschiedenen Bereichen. Hierbei werden alle Inhalte spielerisch abgedeckt. z.B. Muster legen, Mengen erfassen, zuhören, erzählen, Feinmotorik.</a:t>
            </a:r>
          </a:p>
          <a:p>
            <a:endParaRPr lang="de-DE" sz="1400" dirty="0"/>
          </a:p>
          <a:p>
            <a:r>
              <a:rPr lang="de-DE" sz="1400" dirty="0"/>
              <a:t>Lehrer*innen und Erzieher*innen tauschen sich über die Kinder (mit Einverständnis der Eltern) aus. </a:t>
            </a:r>
          </a:p>
          <a:p>
            <a:r>
              <a:rPr lang="de-DE" sz="1400" dirty="0"/>
              <a:t>Eltern stehen in intensivem Austausch mit den </a:t>
            </a:r>
            <a:r>
              <a:rPr lang="de-DE" sz="1400" dirty="0" smtClean="0"/>
              <a:t>pädagogischen Fachkräften der Kita.</a:t>
            </a:r>
            <a:endParaRPr lang="de-DE" sz="1400" dirty="0"/>
          </a:p>
          <a:p>
            <a:r>
              <a:rPr lang="de-DE" sz="1400" dirty="0"/>
              <a:t>Gemeinsam wird überlegt, wie der Schulanfang gut gelingen kann.</a:t>
            </a:r>
          </a:p>
          <a:p>
            <a:endParaRPr lang="de-DE" sz="14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0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42E36A-D9AE-487F-8DBE-6B5355B0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Stuttgarter Reflexionsbogen als Basis der Dokumentation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FE9622-B7CD-1CA1-59CD-53FD1F38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3312368" cy="47925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10A5E6-8634-6996-F283-AB1E77C1D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27" y="1636539"/>
            <a:ext cx="3279849" cy="478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8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Voraussetzungen für einen guten Schulstart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8229600" cy="1949694"/>
          </a:xfrm>
        </p:spPr>
        <p:txBody>
          <a:bodyPr/>
          <a:lstStyle/>
          <a:p>
            <a:r>
              <a:rPr lang="de-DE" dirty="0"/>
              <a:t>Sozial-emotionale Kompetenzen</a:t>
            </a:r>
          </a:p>
          <a:p>
            <a:pPr marL="0" indent="0">
              <a:buNone/>
            </a:pPr>
            <a:r>
              <a:rPr lang="de-DE" sz="2400" dirty="0"/>
              <a:t>Selbstvertrauen, Selbstständigkeit, Regelbewusstsein, kann Kontakt zu Menschen aufbauen, kann mit Misserfolg und Konflikten konstruktiv umgehen. 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501008"/>
            <a:ext cx="8229600" cy="2697163"/>
          </a:xfrm>
        </p:spPr>
        <p:txBody>
          <a:bodyPr/>
          <a:lstStyle/>
          <a:p>
            <a:r>
              <a:rPr lang="de-DE" dirty="0"/>
              <a:t>Fördermöglichkeiten im Alltag:</a:t>
            </a:r>
          </a:p>
          <a:p>
            <a:pPr marL="0" indent="0">
              <a:buNone/>
            </a:pPr>
            <a:r>
              <a:rPr lang="de-DE" sz="1800" dirty="0"/>
              <a:t>Die Selbstständigkeit können sie fördern, indem sie dem Kind Aufgaben übertragen. Es lernt dadurch Verantwortung zu übernehmen und Dinge allein zu erledigen. Kleine Fortschritte bestätigen, loben. </a:t>
            </a:r>
          </a:p>
          <a:p>
            <a:pPr marL="0" indent="0">
              <a:buNone/>
            </a:pPr>
            <a:r>
              <a:rPr lang="de-DE" sz="1800" dirty="0"/>
              <a:t>Gemeinsames Spielen mit anderen Kindern und regelmäßiger Besuch des Kindergartens.</a:t>
            </a:r>
          </a:p>
          <a:p>
            <a:pPr marL="0" indent="0">
              <a:buNone/>
            </a:pPr>
            <a:r>
              <a:rPr lang="de-DE" sz="1800" dirty="0"/>
              <a:t>Dabei lernen die Kinder, Spiele zu Ende zu spielen und bei auftretenden Schwierigkeiten Lösungswege zu entwickeln.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22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Voraussetzungen für einen guten Schulstart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8229600" cy="1080120"/>
          </a:xfrm>
        </p:spPr>
        <p:txBody>
          <a:bodyPr/>
          <a:lstStyle/>
          <a:p>
            <a:r>
              <a:rPr lang="de-DE" dirty="0"/>
              <a:t>Motorische und körperliche Kompetenzen</a:t>
            </a:r>
          </a:p>
          <a:p>
            <a:pPr marL="0" indent="0">
              <a:buNone/>
            </a:pPr>
            <a:r>
              <a:rPr lang="de-DE" sz="2400" dirty="0"/>
              <a:t>Grob- und Feinmotorik und körperliche Belastbarkeit.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920082"/>
            <a:ext cx="8229600" cy="3173214"/>
          </a:xfrm>
        </p:spPr>
        <p:txBody>
          <a:bodyPr/>
          <a:lstStyle/>
          <a:p>
            <a:r>
              <a:rPr lang="de-DE" dirty="0"/>
              <a:t>Fördermöglichkeiten im Alltag:</a:t>
            </a:r>
          </a:p>
          <a:p>
            <a:pPr marL="0" indent="0">
              <a:buNone/>
            </a:pPr>
            <a:r>
              <a:rPr lang="de-DE" sz="1800" dirty="0"/>
              <a:t>Ausreichend Bewegung ermöglichen, z.B. auf einem Bein hüpfen, balancieren, Ball werfen und fangen, zu Fuß in den Kindergarten gehen, Roller, Fahrrad und Inliner fahren. Vielfältige Bewegungserfahrungen in der Natur. </a:t>
            </a:r>
          </a:p>
          <a:p>
            <a:pPr marL="0" indent="0">
              <a:buNone/>
            </a:pPr>
            <a:r>
              <a:rPr lang="de-DE" sz="1800" dirty="0"/>
              <a:t>Das Kind in alltägliche Aufgaben miteinbeziehen, z.B. Tisch decken und mit Besteck umgehen, backen, Obst und Brot schneiden usw.</a:t>
            </a:r>
          </a:p>
          <a:p>
            <a:pPr marL="0" indent="0">
              <a:buNone/>
            </a:pPr>
            <a:r>
              <a:rPr lang="de-DE" sz="1800" dirty="0"/>
              <a:t>Die Feinmotorik kann durch verschiedene Bastelangebote gefördert werden,</a:t>
            </a:r>
          </a:p>
          <a:p>
            <a:pPr marL="0" indent="0">
              <a:buNone/>
            </a:pPr>
            <a:r>
              <a:rPr lang="de-DE" sz="1800" dirty="0"/>
              <a:t>z.B. schneiden, schnitzen, kleben, Blumen pflanzen, kneten, Schuhe binden, Mikado, Bau –und Steckspiele usw.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30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Voraussetzungen für einen guten Schulstart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8229600" cy="1512168"/>
          </a:xfrm>
        </p:spPr>
        <p:txBody>
          <a:bodyPr/>
          <a:lstStyle/>
          <a:p>
            <a:r>
              <a:rPr lang="de-DE" dirty="0"/>
              <a:t>Sprachliche Kompetenzen</a:t>
            </a:r>
          </a:p>
          <a:p>
            <a:pPr marL="0" indent="0">
              <a:buNone/>
            </a:pPr>
            <a:r>
              <a:rPr lang="de-DE" sz="2400" dirty="0"/>
              <a:t>Wortschatz, das Kind kann folgerichtig erzählen, Laute richtig aussprechen und Anweisungen verstehen.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552" y="3337285"/>
            <a:ext cx="8229600" cy="2841179"/>
          </a:xfrm>
        </p:spPr>
        <p:txBody>
          <a:bodyPr/>
          <a:lstStyle/>
          <a:p>
            <a:r>
              <a:rPr lang="de-DE" dirty="0"/>
              <a:t>Fördermöglichkeiten im Alltag:</a:t>
            </a:r>
          </a:p>
          <a:p>
            <a:pPr marL="0" indent="0">
              <a:buNone/>
            </a:pPr>
            <a:r>
              <a:rPr lang="de-DE" sz="1800" dirty="0"/>
              <a:t>Die sprachliche Entwicklung ihres Kindes können sie durch Gespräche fördern, bei denen das Kind lernt die Ausdrucksfähigkeit zu verbessern, zuzuhören und Fragen zu stellen. </a:t>
            </a:r>
          </a:p>
          <a:p>
            <a:pPr marL="0" indent="0">
              <a:buNone/>
            </a:pPr>
            <a:r>
              <a:rPr lang="de-DE" sz="1800" dirty="0"/>
              <a:t>Regelmäßiges Vorlesen, Büchereibesuche, gemeinsames Singen und Reime. Merkfähigkeit steigern durch „Ich packe meinen Koffer“.</a:t>
            </a:r>
          </a:p>
          <a:p>
            <a:pPr marL="0" indent="0">
              <a:buNone/>
            </a:pPr>
            <a:r>
              <a:rPr lang="de-DE" sz="1800" dirty="0"/>
              <a:t>Digitale Medien ersetzen nicht das Sprechen mit Kindern.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8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Voraussetzungen für einen guten Schulstart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28800"/>
            <a:ext cx="8229600" cy="1440160"/>
          </a:xfrm>
        </p:spPr>
        <p:txBody>
          <a:bodyPr/>
          <a:lstStyle/>
          <a:p>
            <a:r>
              <a:rPr lang="de-DE" dirty="0"/>
              <a:t>Mathematische Kompetenzen</a:t>
            </a:r>
          </a:p>
          <a:p>
            <a:pPr marL="0" indent="0">
              <a:buNone/>
            </a:pPr>
            <a:r>
              <a:rPr lang="de-DE" sz="2400" dirty="0"/>
              <a:t>Würfelbilder erfassen, vorwärts-und rückwärtszählen, Mengen bis 5 erfassen, Muster erkennen und fortsetzen.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3208114"/>
            <a:ext cx="8229600" cy="2409131"/>
          </a:xfrm>
        </p:spPr>
        <p:txBody>
          <a:bodyPr/>
          <a:lstStyle/>
          <a:p>
            <a:r>
              <a:rPr lang="de-DE" dirty="0"/>
              <a:t>Fördermöglichkeiten im Alltag:</a:t>
            </a:r>
          </a:p>
          <a:p>
            <a:pPr marL="0" indent="0">
              <a:buNone/>
            </a:pPr>
            <a:r>
              <a:rPr lang="de-DE" sz="1800" dirty="0"/>
              <a:t>Gesellschaftsspiele mit Würfeln wie „Mensch ärger dich nicht“, Uno, Domino, Quartett spielen. </a:t>
            </a:r>
          </a:p>
          <a:p>
            <a:pPr marL="0" indent="0">
              <a:buNone/>
            </a:pPr>
            <a:r>
              <a:rPr lang="de-DE" sz="1800" dirty="0"/>
              <a:t>Zählen im Alltag und Ziffern entdecken wie z.B. Hausnummern, Telefonnummern, Geburtstage.</a:t>
            </a:r>
          </a:p>
          <a:p>
            <a:pPr marL="0" indent="0">
              <a:buNone/>
            </a:pPr>
            <a:r>
              <a:rPr lang="de-DE" sz="1800" dirty="0"/>
              <a:t>Alltagserfahrungen mit Größen: wiegen, messen, vergleichen.</a:t>
            </a:r>
          </a:p>
          <a:p>
            <a:pPr marL="0" indent="0">
              <a:buNone/>
            </a:pPr>
            <a:r>
              <a:rPr lang="de-DE" sz="1800" dirty="0"/>
              <a:t>Ordnen, sortieren und benennen von Materialien. 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Guter Start in die Grundschule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Nicht für jedes Kind ist der gleiche schulische Weg richtig.</a:t>
            </a:r>
          </a:p>
          <a:p>
            <a:r>
              <a:rPr lang="de-DE" dirty="0"/>
              <a:t>Mitarbeit der Erziehungs-berechtigten wichtig für einen passenden Weg.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87" y="1844824"/>
            <a:ext cx="4295522" cy="301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853136"/>
          </a:xfrm>
        </p:spPr>
        <p:txBody>
          <a:bodyPr/>
          <a:lstStyle/>
          <a:p>
            <a:r>
              <a:rPr lang="de-DE" sz="2400" dirty="0" smtClean="0"/>
              <a:t>‚</a:t>
            </a:r>
            <a:r>
              <a:rPr lang="de-DE" sz="2400" dirty="0"/>
              <a:t>Miteinander- Füreinander‘ steht für uns im Fokus unserer täglichen Arbeit.</a:t>
            </a:r>
          </a:p>
          <a:p>
            <a:r>
              <a:rPr lang="de-DE" sz="2400" dirty="0" smtClean="0"/>
              <a:t>Wir haben </a:t>
            </a:r>
            <a:r>
              <a:rPr lang="de-DE" sz="2400" dirty="0"/>
              <a:t>einen verbindlichen wöchentlichen Klassenrat in jeder Klasse eingerichtet.</a:t>
            </a:r>
          </a:p>
          <a:p>
            <a:r>
              <a:rPr lang="de-DE" sz="2400" dirty="0"/>
              <a:t>D</a:t>
            </a:r>
            <a:r>
              <a:rPr lang="de-DE" sz="2400" dirty="0" smtClean="0"/>
              <a:t>ie </a:t>
            </a:r>
            <a:r>
              <a:rPr lang="de-DE" sz="2400" dirty="0"/>
              <a:t>‚Wolf- und Giraffensprache‘, in der es um achtsame und gewaltfreie Kommunikation geht, </a:t>
            </a:r>
            <a:r>
              <a:rPr lang="de-DE" sz="2400" dirty="0" smtClean="0"/>
              <a:t>wurde eingeführt.</a:t>
            </a:r>
          </a:p>
          <a:p>
            <a:r>
              <a:rPr lang="de-DE" sz="2400" dirty="0" smtClean="0"/>
              <a:t>Für die Partizipation im Schulalltag finden regelmäßige Kinderkonferenzen mit den </a:t>
            </a:r>
            <a:r>
              <a:rPr lang="de-DE" sz="2400" dirty="0" err="1" smtClean="0"/>
              <a:t>KlassensprecherInnen</a:t>
            </a:r>
            <a:r>
              <a:rPr lang="de-DE" sz="2400" dirty="0" smtClean="0"/>
              <a:t> statt.</a:t>
            </a:r>
          </a:p>
          <a:p>
            <a:r>
              <a:rPr lang="de-DE" sz="2400" dirty="0" smtClean="0"/>
              <a:t>Im Schuljahr 2023/24 starten wir die Ausbildung zu Streitschlichtern in der Jahrgangsstufe 3 und 4.</a:t>
            </a:r>
          </a:p>
          <a:p>
            <a:pPr marL="0" indent="0"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 Leitbild</a:t>
            </a:r>
          </a:p>
        </p:txBody>
      </p:sp>
    </p:spTree>
    <p:extLst>
      <p:ext uri="{BB962C8B-B14F-4D97-AF65-F5344CB8AC3E}">
        <p14:creationId xmlns:p14="http://schemas.microsoft.com/office/powerpoint/2010/main" val="284721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4000" b="1" dirty="0"/>
              <a:t>Ablauf Stuttgarter Einschulungsverfahren für das Schuljahr 2023/24</a:t>
            </a:r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85684270"/>
              </p:ext>
            </p:extLst>
          </p:nvPr>
        </p:nvGraphicFramePr>
        <p:xfrm>
          <a:off x="458416" y="2079070"/>
          <a:ext cx="8229600" cy="41495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Ab Oktober/November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 Beginn der Kooperation mit den Kindergärten</a:t>
                      </a:r>
                    </a:p>
                    <a:p>
                      <a:r>
                        <a:rPr lang="de-DE" dirty="0"/>
                        <a:t>(Wenn die Einwilligung der Eltern vorliegt)</a:t>
                      </a:r>
                    </a:p>
                    <a:p>
                      <a:r>
                        <a:rPr lang="de-DE" dirty="0"/>
                        <a:t>- Im weiteren Verlauf bis Frühjahr 2024</a:t>
                      </a:r>
                      <a:r>
                        <a:rPr lang="de-DE" baseline="0" dirty="0"/>
                        <a:t> Feststellung der Schulbereitschaft</a:t>
                      </a:r>
                    </a:p>
                    <a:p>
                      <a:r>
                        <a:rPr lang="de-DE" dirty="0"/>
                        <a:t>- Bei Bedarf weitere Schuleingangsdiagnostik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9.November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Elterninformationsabend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dirty="0"/>
                        <a:t>zur Schuleinschreibung und zum Einschulungsverfahren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20.</a:t>
                      </a:r>
                      <a:r>
                        <a:rPr lang="de-DE" b="1" baseline="0" dirty="0"/>
                        <a:t> -</a:t>
                      </a:r>
                      <a:r>
                        <a:rPr lang="de-DE" b="1" baseline="0" dirty="0" smtClean="0"/>
                        <a:t>21</a:t>
                      </a:r>
                      <a:r>
                        <a:rPr lang="de-DE" b="1" dirty="0" smtClean="0"/>
                        <a:t>. </a:t>
                      </a:r>
                      <a:r>
                        <a:rPr lang="de-DE" b="1" dirty="0"/>
                        <a:t>November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Schuleinschreibung (formale Schulanmeldung ohne</a:t>
                      </a:r>
                      <a:r>
                        <a:rPr lang="de-DE" b="1" baseline="0" dirty="0"/>
                        <a:t> Kind</a:t>
                      </a:r>
                      <a:r>
                        <a:rPr lang="de-DE" b="1" baseline="0" dirty="0" smtClean="0"/>
                        <a:t>)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bis</a:t>
                      </a:r>
                      <a:r>
                        <a:rPr lang="de-DE" b="1" baseline="0" dirty="0"/>
                        <a:t> 12. Januar 2024</a:t>
                      </a:r>
                    </a:p>
                    <a:p>
                      <a:pPr algn="ctr"/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Meldung der Kinder zur Überprüfung eines Bildungsanspruchs im Bereich geistige Entwicklung, körperlich-motorische Entwicklung oder einer Sinnesschädigung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8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Sie entscheiden, ob Sie Ihr Kind im Ganztag oder </a:t>
            </a:r>
            <a:r>
              <a:rPr lang="de-DE" sz="2400" dirty="0" err="1"/>
              <a:t>Halbtag</a:t>
            </a:r>
            <a:r>
              <a:rPr lang="de-DE" sz="2400" dirty="0"/>
              <a:t> beschulen lassen wollen.</a:t>
            </a:r>
          </a:p>
          <a:p>
            <a:r>
              <a:rPr lang="de-DE" sz="2400" dirty="0"/>
              <a:t>Gründe für die eine oder andere Entscheidung sind vielfältig und individuell</a:t>
            </a:r>
          </a:p>
          <a:p>
            <a:r>
              <a:rPr lang="de-DE" sz="2400" dirty="0"/>
              <a:t>Der Familiensituation angepasstes Modell ist entscheidend.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Grundsätzlich versuchen wir auf Grund einer besseren Organisation Ganztagsklassen und Halbtagsklassen zu trennen. Dies ist je nach Anmeldezahlen für den Ganztag bzw. </a:t>
            </a:r>
            <a:r>
              <a:rPr lang="de-DE" sz="2400" dirty="0" err="1"/>
              <a:t>Halbtag</a:t>
            </a:r>
            <a:r>
              <a:rPr lang="de-DE" sz="2400" dirty="0"/>
              <a:t> möglich.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GTS in </a:t>
            </a:r>
            <a:r>
              <a:rPr lang="de-DE" sz="4000" b="1" dirty="0" err="1"/>
              <a:t>Wahlform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870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2400" dirty="0">
                <a:solidFill>
                  <a:srgbClr val="000000"/>
                </a:solidFill>
              </a:rPr>
              <a:t>Sollte es zu gemischten Klassen, sogenannten Miteinanderklassen, kommen, kann aber auch dies Vorteile bringen. Zwei Beispiele: </a:t>
            </a:r>
          </a:p>
          <a:p>
            <a:pPr lvl="0"/>
            <a:r>
              <a:rPr lang="de-DE" sz="2400" dirty="0">
                <a:solidFill>
                  <a:srgbClr val="000000"/>
                </a:solidFill>
              </a:rPr>
              <a:t>Bedarfsorientierte Planungssicherheit und Beibehaltung der gewohnten Klasse/ Lerngruppe von Klasse 1-4 auch wenn sich der familiäre Betreuungsbedarf während der GS Zeit ändert</a:t>
            </a:r>
          </a:p>
          <a:p>
            <a:pPr lvl="0"/>
            <a:r>
              <a:rPr lang="de-DE" sz="2400" dirty="0">
                <a:solidFill>
                  <a:srgbClr val="000000"/>
                </a:solidFill>
                <a:sym typeface="Wingdings" panose="05000000000000000000" pitchFamily="2" charset="2"/>
              </a:rPr>
              <a:t>Zusätzliche Bildung von klassenübergreifenden Lerngruppen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GTS in </a:t>
            </a:r>
            <a:r>
              <a:rPr lang="de-DE" sz="4000" b="1" dirty="0" err="1"/>
              <a:t>Wahlform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3234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1500"/>
            <a:ext cx="8229600" cy="1143000"/>
          </a:xfrm>
        </p:spPr>
        <p:txBody>
          <a:bodyPr/>
          <a:lstStyle/>
          <a:p>
            <a:r>
              <a:rPr lang="de-DE" sz="4000" b="1" dirty="0"/>
              <a:t>GTS in </a:t>
            </a:r>
            <a:r>
              <a:rPr lang="de-DE" sz="4000" b="1" dirty="0" err="1"/>
              <a:t>Wahlform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2800" b="1" dirty="0"/>
              <a:t>Vielfältiger Bedarf in unserem Wohnviertel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sz="2400" dirty="0"/>
              <a:t>Ganztag				</a:t>
            </a:r>
            <a:r>
              <a:rPr lang="de-DE" sz="2400" dirty="0" err="1"/>
              <a:t>Halbtag</a:t>
            </a:r>
            <a:endParaRPr lang="de-DE" sz="2400" dirty="0"/>
          </a:p>
          <a:p>
            <a:pPr>
              <a:buNone/>
            </a:pPr>
            <a:r>
              <a:rPr lang="de-DE" sz="1800" dirty="0"/>
              <a:t>		Schulzeit	Ferien			Schulzeit</a:t>
            </a:r>
          </a:p>
          <a:p>
            <a:pPr>
              <a:buNone/>
            </a:pPr>
            <a:endParaRPr lang="de-DE" sz="1800" dirty="0"/>
          </a:p>
        </p:txBody>
      </p:sp>
      <p:sp>
        <p:nvSpPr>
          <p:cNvPr id="5" name="Rechteck 4"/>
          <p:cNvSpPr/>
          <p:nvPr/>
        </p:nvSpPr>
        <p:spPr>
          <a:xfrm>
            <a:off x="611560" y="2492896"/>
            <a:ext cx="50405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7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8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12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16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17 Uhr</a:t>
            </a:r>
          </a:p>
        </p:txBody>
      </p:sp>
      <p:sp>
        <p:nvSpPr>
          <p:cNvPr id="6" name="Rechteck 5"/>
          <p:cNvSpPr/>
          <p:nvPr/>
        </p:nvSpPr>
        <p:spPr>
          <a:xfrm>
            <a:off x="5148064" y="2420888"/>
            <a:ext cx="504056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7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8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12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r>
              <a:rPr lang="de-DE" sz="1000" dirty="0">
                <a:solidFill>
                  <a:schemeClr val="tx1"/>
                </a:solidFill>
              </a:rPr>
              <a:t>14 Uhr</a:t>
            </a: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>
              <a:solidFill>
                <a:schemeClr val="tx1"/>
              </a:solidFill>
            </a:endParaRPr>
          </a:p>
          <a:p>
            <a:pPr algn="ctr"/>
            <a:endParaRPr lang="de-DE" sz="1000" dirty="0"/>
          </a:p>
        </p:txBody>
      </p:sp>
      <p:sp>
        <p:nvSpPr>
          <p:cNvPr id="7" name="Rechteck 6"/>
          <p:cNvSpPr/>
          <p:nvPr/>
        </p:nvSpPr>
        <p:spPr>
          <a:xfrm>
            <a:off x="1259632" y="2492896"/>
            <a:ext cx="136815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Frühangebot</a:t>
            </a:r>
          </a:p>
        </p:txBody>
      </p:sp>
      <p:sp>
        <p:nvSpPr>
          <p:cNvPr id="8" name="Rechteck 7"/>
          <p:cNvSpPr/>
          <p:nvPr/>
        </p:nvSpPr>
        <p:spPr>
          <a:xfrm>
            <a:off x="2915816" y="2492896"/>
            <a:ext cx="1296144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Frühangebot</a:t>
            </a:r>
          </a:p>
        </p:txBody>
      </p:sp>
      <p:sp>
        <p:nvSpPr>
          <p:cNvPr id="9" name="Rechteck 8"/>
          <p:cNvSpPr/>
          <p:nvPr/>
        </p:nvSpPr>
        <p:spPr>
          <a:xfrm>
            <a:off x="5796136" y="2420888"/>
            <a:ext cx="136815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Frühangebot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2996952"/>
            <a:ext cx="1368152" cy="2520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Ganztagesschule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5796136" y="2924944"/>
            <a:ext cx="1368152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796136" y="4509120"/>
            <a:ext cx="1368152" cy="43204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Mittagsangebot</a:t>
            </a:r>
          </a:p>
        </p:txBody>
      </p:sp>
      <p:sp>
        <p:nvSpPr>
          <p:cNvPr id="14" name="Rechteck 13"/>
          <p:cNvSpPr/>
          <p:nvPr/>
        </p:nvSpPr>
        <p:spPr>
          <a:xfrm>
            <a:off x="1259632" y="5589240"/>
            <a:ext cx="1368152" cy="3600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Spätangebot</a:t>
            </a:r>
          </a:p>
        </p:txBody>
      </p:sp>
      <p:sp>
        <p:nvSpPr>
          <p:cNvPr id="16" name="Rechteck 15"/>
          <p:cNvSpPr/>
          <p:nvPr/>
        </p:nvSpPr>
        <p:spPr>
          <a:xfrm>
            <a:off x="2915816" y="2996952"/>
            <a:ext cx="1296144" cy="29523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/>
              <a:t>Ferienangebot</a:t>
            </a:r>
          </a:p>
        </p:txBody>
      </p:sp>
    </p:spTree>
    <p:extLst>
      <p:ext uri="{BB962C8B-B14F-4D97-AF65-F5344CB8AC3E}">
        <p14:creationId xmlns:p14="http://schemas.microsoft.com/office/powerpoint/2010/main" val="32114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04982"/>
              </p:ext>
            </p:extLst>
          </p:nvPr>
        </p:nvGraphicFramePr>
        <p:xfrm>
          <a:off x="92074" y="92075"/>
          <a:ext cx="9051925" cy="605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Dokument" r:id="rId3" imgW="9237125" imgH="6178673" progId="Word.Document.12">
                  <p:embed/>
                </p:oleObj>
              </mc:Choice>
              <mc:Fallback>
                <p:oleObj name="Dokument" r:id="rId3" imgW="9237125" imgH="6178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4" y="92075"/>
                        <a:ext cx="9051925" cy="6053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7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z="4000" b="1" dirty="0"/>
              <a:t>Möglichkeiten nach dem Halbtagesunterricht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Entscheiden Sie sich für den Besuch der Halbtagsschule haben die Kinder folgende Möglichkeiten nach dem Unterricht:</a:t>
            </a:r>
          </a:p>
          <a:p>
            <a:r>
              <a:rPr lang="de-DE" sz="2400" dirty="0"/>
              <a:t>Kinder gehen nach dem Unterricht nach Hause, in den Hort oder in die VGS </a:t>
            </a:r>
          </a:p>
          <a:p>
            <a:r>
              <a:rPr lang="de-DE" sz="2400" dirty="0"/>
              <a:t>Unterrichtsende ist in der Regel 12.25 Uhr /13.10 Uhr</a:t>
            </a:r>
          </a:p>
          <a:p>
            <a:r>
              <a:rPr lang="de-DE" sz="2400" dirty="0"/>
              <a:t>Private Angebote im und außerhalb des Stadtteils</a:t>
            </a:r>
          </a:p>
          <a:p>
            <a:r>
              <a:rPr lang="de-DE" sz="2400" dirty="0"/>
              <a:t>Verlässliche Grundschule (VGS-Caritas) bis 14 Uhr buchbar</a:t>
            </a:r>
          </a:p>
          <a:p>
            <a:r>
              <a:rPr lang="de-DE" sz="2400" dirty="0"/>
              <a:t>In der VGS besteht kein Rechtsanspruch auf ein warmes Mittagessen</a:t>
            </a:r>
          </a:p>
          <a:p>
            <a:pPr>
              <a:buNone/>
            </a:pPr>
            <a:endParaRPr lang="de-DE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6298"/>
              </p:ext>
            </p:extLst>
          </p:nvPr>
        </p:nvGraphicFramePr>
        <p:xfrm>
          <a:off x="179512" y="44624"/>
          <a:ext cx="8881898" cy="6503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kument" r:id="rId3" imgW="9237125" imgH="6761167" progId="Word.Document.12">
                  <p:embed/>
                </p:oleObj>
              </mc:Choice>
              <mc:Fallback>
                <p:oleObj name="Dokument" r:id="rId3" imgW="9237125" imgH="67611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4624"/>
                        <a:ext cx="8881898" cy="6503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7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480" y="145098"/>
            <a:ext cx="8229600" cy="1143000"/>
          </a:xfrm>
        </p:spPr>
        <p:txBody>
          <a:bodyPr/>
          <a:lstStyle/>
          <a:p>
            <a:r>
              <a:rPr lang="de-DE" sz="4000" b="1" dirty="0"/>
              <a:t>Individuelles Lernen</a:t>
            </a:r>
            <a:br>
              <a:rPr lang="de-DE" sz="4000" b="1" dirty="0"/>
            </a:br>
            <a:r>
              <a:rPr lang="de-DE" sz="4000" b="1" dirty="0"/>
              <a:t>im Rahmen der Ganztagsschule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0540" y="1638300"/>
            <a:ext cx="8219256" cy="4925144"/>
          </a:xfrm>
        </p:spPr>
        <p:txBody>
          <a:bodyPr/>
          <a:lstStyle/>
          <a:p>
            <a:pPr lvl="0"/>
            <a:r>
              <a:rPr lang="de-DE" sz="2400" dirty="0"/>
              <a:t>Im Tandem von Lehrkraft und pädagogischer Fachkraft des Trägers</a:t>
            </a:r>
          </a:p>
          <a:p>
            <a:pPr lvl="0"/>
            <a:r>
              <a:rPr lang="de-DE" sz="2400" dirty="0"/>
              <a:t>In der Regel  </a:t>
            </a:r>
            <a:r>
              <a:rPr lang="de-DE" sz="2400" dirty="0" smtClean="0"/>
              <a:t>3 </a:t>
            </a:r>
            <a:r>
              <a:rPr lang="de-DE" sz="2400" dirty="0"/>
              <a:t>U-Stunden pro Ganztagesklasse und Woche </a:t>
            </a:r>
          </a:p>
          <a:p>
            <a:pPr lvl="0"/>
            <a:r>
              <a:rPr lang="de-DE" sz="2400" dirty="0"/>
              <a:t>Ersetzt die klassischen Hausaufgaben</a:t>
            </a:r>
          </a:p>
          <a:p>
            <a:pPr lvl="0"/>
            <a:r>
              <a:rPr lang="de-DE" sz="2400" dirty="0"/>
              <a:t>Differenzierte Vertiefung, Nachbereitung und Übung von </a:t>
            </a:r>
          </a:p>
          <a:p>
            <a:pPr>
              <a:buNone/>
            </a:pPr>
            <a:r>
              <a:rPr lang="de-DE" sz="2400" dirty="0"/>
              <a:t>	Unterrichtsinhalten </a:t>
            </a:r>
          </a:p>
          <a:p>
            <a:pPr lvl="0"/>
            <a:r>
              <a:rPr lang="de-DE" sz="2400" dirty="0"/>
              <a:t>Kleingruppen- oder auch 1:1-Arbeit</a:t>
            </a:r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602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de-DE" sz="4000" b="1" dirty="0"/>
              <a:t>Was ist und bietet eine Ganztagesgrundschule?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5712" y="1855872"/>
            <a:ext cx="8219256" cy="47091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400" dirty="0"/>
              <a:t>Ganzheitlicher Lern- und Erfahrungsort für Schulkinder </a:t>
            </a:r>
          </a:p>
          <a:p>
            <a:pPr lvl="0"/>
            <a:r>
              <a:rPr lang="de-DE" sz="2400" dirty="0"/>
              <a:t>Pädagogik, Bildung, Betreuung und Freizeit in einem sinnvollen kindgerechten Wechsel </a:t>
            </a:r>
          </a:p>
          <a:p>
            <a:pPr lvl="0"/>
            <a:r>
              <a:rPr lang="de-DE" sz="2400" dirty="0"/>
              <a:t>Mehr als reine Unterrichtsschule (zusätzliche Lehrerstunden pro Klasse)</a:t>
            </a:r>
          </a:p>
          <a:p>
            <a:r>
              <a:rPr lang="de-DE" sz="2400" dirty="0"/>
              <a:t>Vermittlung eines breiten Wissensspektrums durch Lernen außerhalb des klassischen Unterrichts innerhalb eines rhythmisierten Schultages</a:t>
            </a:r>
          </a:p>
          <a:p>
            <a:pPr lvl="0"/>
            <a:r>
              <a:rPr lang="de-DE" sz="2400" dirty="0"/>
              <a:t>Chancengerechtigkeit durch ganzheitliche Bildung unabhängig von Herkunft und sozialem Status</a:t>
            </a:r>
          </a:p>
          <a:p>
            <a:pPr lvl="0"/>
            <a:r>
              <a:rPr lang="de-DE" sz="2400" dirty="0"/>
              <a:t>Lernen in Tandem mit pädagogischen Fachkräften</a:t>
            </a:r>
          </a:p>
          <a:p>
            <a:pPr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04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160" y="1866920"/>
            <a:ext cx="8229600" cy="4525963"/>
          </a:xfrm>
        </p:spPr>
        <p:txBody>
          <a:bodyPr/>
          <a:lstStyle/>
          <a:p>
            <a:pPr lvl="0"/>
            <a:r>
              <a:rPr lang="de-DE" sz="2400" dirty="0"/>
              <a:t>Unterschiedliche Berufsgruppen mit unterschiedlichen Kompetenzen ermöglichen einen ganzheitlichen Blick auf das einzelne Kind</a:t>
            </a:r>
          </a:p>
          <a:p>
            <a:pPr lvl="0"/>
            <a:r>
              <a:rPr lang="de-DE" sz="2400" dirty="0"/>
              <a:t>Klare Strukturen und Rituale, Verbindlichkeit und Verlässlichkeit</a:t>
            </a:r>
          </a:p>
          <a:p>
            <a:pPr lvl="0"/>
            <a:r>
              <a:rPr lang="de-DE" sz="2400" dirty="0"/>
              <a:t>Anleitung zu einer sinnvollen Freizeitgestaltung </a:t>
            </a:r>
          </a:p>
          <a:p>
            <a:pPr lvl="0"/>
            <a:r>
              <a:rPr lang="de-DE" sz="2400" dirty="0"/>
              <a:t>Erlernen von Sozialkompetenz und demokratischen Strukturen durch Aktivitäten in alters- und geschlechtsheterogenen Gruppen</a:t>
            </a:r>
          </a:p>
          <a:p>
            <a:pPr>
              <a:buNone/>
            </a:pPr>
            <a:r>
              <a:rPr lang="de-DE" sz="2400" dirty="0"/>
              <a:t> </a:t>
            </a:r>
          </a:p>
          <a:p>
            <a:pPr>
              <a:buNone/>
            </a:pPr>
            <a:r>
              <a:rPr lang="de-DE" sz="2400" dirty="0"/>
              <a:t> 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457200" y="47667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4000" b="1" kern="0"/>
              <a:t>Was ist und bietet eine Ganztagesgrundschule?</a:t>
            </a:r>
            <a:endParaRPr lang="de-DE" sz="4000" b="1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240" y="145098"/>
            <a:ext cx="8229600" cy="1143000"/>
          </a:xfrm>
        </p:spPr>
        <p:txBody>
          <a:bodyPr/>
          <a:lstStyle/>
          <a:p>
            <a:r>
              <a:rPr lang="de-DE" sz="4000" dirty="0"/>
              <a:t> </a:t>
            </a:r>
            <a:r>
              <a:rPr lang="de-DE" sz="4000" b="1" dirty="0"/>
              <a:t>Mittagessen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84784"/>
            <a:ext cx="8495476" cy="4853136"/>
          </a:xfrm>
        </p:spPr>
        <p:txBody>
          <a:bodyPr/>
          <a:lstStyle/>
          <a:p>
            <a:pPr lvl="0"/>
            <a:r>
              <a:rPr lang="de-DE" sz="2400" dirty="0"/>
              <a:t>3,50 € pro Essen, mit Bonuscard kostenlos </a:t>
            </a:r>
          </a:p>
          <a:p>
            <a:pPr lvl="0"/>
            <a:r>
              <a:rPr lang="de-DE" sz="2400" dirty="0"/>
              <a:t>Begleitung durch die pädagogischen Fachkräfte des Trägers</a:t>
            </a:r>
          </a:p>
          <a:p>
            <a:pPr lvl="0"/>
            <a:r>
              <a:rPr lang="de-DE" sz="2400" dirty="0"/>
              <a:t>Warmes, kindgerechtes und gesundes Essen von den Maltesern </a:t>
            </a:r>
          </a:p>
          <a:p>
            <a:pPr lvl="0"/>
            <a:r>
              <a:rPr lang="de-DE" sz="2400" dirty="0"/>
              <a:t>Vermittlung von Kulturtechniken und der Wertigkeit von Lebensmitteln</a:t>
            </a:r>
          </a:p>
          <a:p>
            <a:pPr lvl="0"/>
            <a:r>
              <a:rPr lang="de-DE" sz="2400" dirty="0"/>
              <a:t>Gemeinsames Essen in einem strukturierten Rahmen</a:t>
            </a:r>
          </a:p>
          <a:p>
            <a:pPr lvl="0"/>
            <a:r>
              <a:rPr lang="de-DE" sz="2400" dirty="0"/>
              <a:t>Bei Bedarf Berücksichtigung religiöser und gesundheitlicher Besonderheiten, vegetarischer Gerichte etc.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sz="4000" b="1" dirty="0"/>
              <a:t>Ablauf Stuttgarter Einschulungsverfahren für das Schuljahr 2023/24</a:t>
            </a:r>
          </a:p>
        </p:txBody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71488747"/>
              </p:ext>
            </p:extLst>
          </p:nvPr>
        </p:nvGraphicFramePr>
        <p:xfrm>
          <a:off x="468313" y="2420888"/>
          <a:ext cx="8229600" cy="40407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19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0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8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bis</a:t>
                      </a:r>
                      <a:r>
                        <a:rPr lang="de-DE" b="1" baseline="0" dirty="0"/>
                        <a:t> spätestens </a:t>
                      </a:r>
                      <a:br>
                        <a:rPr lang="de-DE" b="1" baseline="0" dirty="0"/>
                      </a:br>
                      <a:r>
                        <a:rPr lang="de-DE" b="1" baseline="0" dirty="0"/>
                        <a:t>2. Februar 2024</a:t>
                      </a:r>
                      <a:endParaRPr lang="de-DE" b="1" dirty="0"/>
                    </a:p>
                    <a:p>
                      <a:pPr algn="ctr"/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Antrag</a:t>
                      </a:r>
                      <a:r>
                        <a:rPr lang="de-DE" b="1" baseline="0" dirty="0"/>
                        <a:t> auf Schulbezirkswechsel</a:t>
                      </a:r>
                      <a:r>
                        <a:rPr lang="de-DE" b="1" dirty="0"/>
                        <a:t> (Elternwunsch) werden an der zuständiger</a:t>
                      </a:r>
                      <a:r>
                        <a:rPr lang="de-DE" b="1" baseline="0" dirty="0"/>
                        <a:t> Schule gestellt. Schulbezirkswechsel sind Ausnahmen.</a:t>
                      </a:r>
                      <a:endParaRPr lang="de-DE" b="1" dirty="0"/>
                    </a:p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März/April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/>
                        <a:t>Schulspiel für Kinder, die an</a:t>
                      </a:r>
                      <a:r>
                        <a:rPr lang="de-DE" b="1" baseline="0" dirty="0"/>
                        <a:t> keiner Kooperation teilgenommen haben, der Weitergabe von Daten nicht zugestimmt haben oder deren Schulbereitschaft noch nicht feststellbar war.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/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DE" b="1" dirty="0"/>
                        <a:t>Grundschulen ermitteln Status des Einschulungsjahrgangs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883"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Versand 06./07. Mai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Rückmeldung an Eltern mit Aufnahmebescheid der Zuständigen</a:t>
                      </a:r>
                      <a:r>
                        <a:rPr lang="de-DE" b="1" baseline="0" dirty="0"/>
                        <a:t> Schule samt Einschätzungsbogen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1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48" y="241441"/>
            <a:ext cx="4103992" cy="267873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9065"/>
            <a:ext cx="3275409" cy="58229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6797" y="2920176"/>
            <a:ext cx="2865893" cy="38211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4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40" y="154732"/>
            <a:ext cx="8229600" cy="1143000"/>
          </a:xfrm>
        </p:spPr>
        <p:txBody>
          <a:bodyPr/>
          <a:lstStyle/>
          <a:p>
            <a:r>
              <a:rPr lang="de-DE" sz="4000" b="1" dirty="0"/>
              <a:t>Mittagsband/ betreute Mittagszeit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5780" y="1638300"/>
            <a:ext cx="8219256" cy="4781128"/>
          </a:xfrm>
        </p:spPr>
        <p:txBody>
          <a:bodyPr/>
          <a:lstStyle/>
          <a:p>
            <a:pPr lvl="0"/>
            <a:r>
              <a:rPr lang="de-DE" sz="2400" dirty="0"/>
              <a:t>In der Regel von 12.30 bis 14.30 Uhr </a:t>
            </a:r>
          </a:p>
          <a:p>
            <a:pPr lvl="0"/>
            <a:r>
              <a:rPr lang="de-DE" sz="2400" dirty="0"/>
              <a:t>Freie Zeit für die Kinder</a:t>
            </a:r>
          </a:p>
          <a:p>
            <a:pPr lvl="0"/>
            <a:r>
              <a:rPr lang="de-DE" sz="2400" dirty="0"/>
              <a:t>Themenräume mit frei wählbaren offenen, teilweise auch angeleiteten Angeboten </a:t>
            </a:r>
          </a:p>
          <a:p>
            <a:pPr lvl="0"/>
            <a:r>
              <a:rPr lang="de-DE" sz="2400" dirty="0"/>
              <a:t>Angebote auch im Freien</a:t>
            </a:r>
          </a:p>
          <a:p>
            <a:pPr lvl="0"/>
            <a:r>
              <a:rPr lang="de-DE" sz="2400" dirty="0"/>
              <a:t>Ruhe und Erholung in den Ruheräumen</a:t>
            </a:r>
          </a:p>
          <a:p>
            <a:r>
              <a:rPr lang="de-DE" sz="2400" dirty="0"/>
              <a:t>Bewegung und Aktion in den Bewegungsräumen und auf dem Schulhof</a:t>
            </a:r>
          </a:p>
          <a:p>
            <a:pPr>
              <a:buNone/>
            </a:pPr>
            <a:r>
              <a:rPr lang="de-DE" sz="2400" dirty="0"/>
              <a:t> </a:t>
            </a:r>
            <a:br>
              <a:rPr lang="de-DE" sz="2400" dirty="0"/>
            </a:br>
            <a:r>
              <a:rPr lang="de-DE" sz="2400" dirty="0"/>
              <a:t> 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0478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Schulhof und Bewegungsraum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992" y="1320594"/>
            <a:ext cx="4032448" cy="52343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360" y="1338565"/>
            <a:ext cx="3960440" cy="5257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81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Themenräume </a:t>
            </a:r>
            <a:r>
              <a:rPr lang="de-DE" sz="4000" b="1"/>
              <a:t>des Ganztags</a:t>
            </a:r>
            <a:endParaRPr lang="de-DE" sz="40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2060848"/>
            <a:ext cx="4422411" cy="3316808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75642" y="1968573"/>
            <a:ext cx="4750626" cy="3562969"/>
          </a:xfrm>
        </p:spPr>
      </p:pic>
    </p:spTree>
    <p:extLst>
      <p:ext uri="{BB962C8B-B14F-4D97-AF65-F5344CB8AC3E}">
        <p14:creationId xmlns:p14="http://schemas.microsoft.com/office/powerpoint/2010/main" val="20636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Themenräume </a:t>
            </a:r>
            <a:r>
              <a:rPr lang="de-DE" sz="4000" b="1"/>
              <a:t>des Ganztags</a:t>
            </a:r>
            <a:endParaRPr lang="de-DE" sz="4000" b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Nützliche Links für mehr Informationen</a:t>
            </a:r>
          </a:p>
        </p:txBody>
      </p:sp>
      <p:graphicFrame>
        <p:nvGraphicFramePr>
          <p:cNvPr id="5" name="SmartArt-Platzhalter 4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15643193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7268" y="2262981"/>
            <a:ext cx="2569464" cy="32004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Wir freuen uns auf eine gute Zusammenarbeit!</a:t>
            </a:r>
          </a:p>
        </p:txBody>
      </p:sp>
    </p:spTree>
    <p:extLst>
      <p:ext uri="{BB962C8B-B14F-4D97-AF65-F5344CB8AC3E}">
        <p14:creationId xmlns:p14="http://schemas.microsoft.com/office/powerpoint/2010/main" val="19218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Gemeinsames Ziel im Sinne des Kindes muss der erfolgreiche Übergang vom Kindergarten bzw. der Grundschulförderklasse 	in die Schule sein.</a:t>
            </a:r>
          </a:p>
          <a:p>
            <a:r>
              <a:rPr lang="de-DE" sz="2400" dirty="0"/>
              <a:t>Kooperationslehrkräfte beobachten gemeinsam mit den Erzieherinnen der Kitas die Kompetenzbereiche</a:t>
            </a:r>
            <a:br>
              <a:rPr lang="de-DE" sz="2400" dirty="0"/>
            </a:br>
            <a:r>
              <a:rPr lang="de-DE" sz="2400" i="1" dirty="0"/>
              <a:t>Farbe und Form, Auge-Hand-Koordination, Mengenerfassung, Grob- und Feinmotorik, Sprache, Merkfähigkeit und Konzentration</a:t>
            </a:r>
            <a:br>
              <a:rPr lang="de-DE" sz="2400" i="1" dirty="0"/>
            </a:br>
            <a:r>
              <a:rPr lang="de-DE" sz="2400" dirty="0"/>
              <a:t>um eine Einschätzung der Schulbereitschaft abzugeben.</a:t>
            </a:r>
          </a:p>
          <a:p>
            <a:r>
              <a:rPr lang="de-DE" sz="2400" dirty="0"/>
              <a:t>Die Entscheidung der Einschulung liegt bei der Schulleitung.</a:t>
            </a:r>
          </a:p>
          <a:p>
            <a:endParaRPr lang="de-DE" sz="2400" i="1" dirty="0"/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Schuleinschreibung</a:t>
            </a:r>
          </a:p>
        </p:txBody>
      </p:sp>
    </p:spTree>
    <p:extLst>
      <p:ext uri="{BB962C8B-B14F-4D97-AF65-F5344CB8AC3E}">
        <p14:creationId xmlns:p14="http://schemas.microsoft.com/office/powerpoint/2010/main" val="375179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-Platzhalter 2">
            <a:extLst>
              <a:ext uri="{FF2B5EF4-FFF2-40B4-BE49-F238E27FC236}">
                <a16:creationId xmlns:a16="http://schemas.microsoft.com/office/drawing/2014/main" id="{5F83849E-BA88-4322-A559-40340C889E0F}"/>
              </a:ext>
            </a:extLst>
          </p:cNvPr>
          <p:cNvSpPr>
            <a:spLocks noGrp="1"/>
          </p:cNvSpPr>
          <p:nvPr>
            <p:ph type="dgm" idx="1"/>
          </p:nvPr>
        </p:nvSpPr>
        <p:spPr/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79C6D8A-D55C-4AFE-8405-894281AC7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4" y="787335"/>
            <a:ext cx="8820472" cy="52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4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19674"/>
          </a:xfrm>
        </p:spPr>
        <p:txBody>
          <a:bodyPr/>
          <a:lstStyle/>
          <a:p>
            <a:r>
              <a:rPr lang="de-DE" sz="2400" dirty="0"/>
              <a:t>Sie sind nach Artikel 6 Absatz 1 Buchstabe e der Europäischen Datenschutzgrundverordnung (EU-DSGVO) in Verbindung mit § 4 Landesdatenschutzgesetz (LDSG) und § 1 Schulgesetz für Baden-Württemberg (</a:t>
            </a:r>
            <a:r>
              <a:rPr lang="de-DE" sz="2400" dirty="0" err="1"/>
              <a:t>SchG</a:t>
            </a:r>
            <a:r>
              <a:rPr lang="de-DE" sz="2400" dirty="0"/>
              <a:t>) verpflichtet, die folgenden personenbezogenen Daten der Schule gegenüber anzugeben, weil für die Schule die Verarbeitung dieser Daten zur Sicherstellung der Beschulung, insbesondere zur Erfüllung des Erziehungs- und Bildungsauftrags der Schule, erforderlich ist.</a:t>
            </a:r>
          </a:p>
          <a:p>
            <a:r>
              <a:rPr lang="de-DE" sz="2000" dirty="0"/>
              <a:t>Einzelne Daten auf dem Einschreibungsbogen sind freiwillig, erleichtern aber beispielsweise eine Kontaktaufnahme mit Ihnen. Bei Unsicherheiten bitte Kontakt zum Sekretariat aufnehmen.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Schuleinschreibeformular</a:t>
            </a:r>
          </a:p>
        </p:txBody>
      </p:sp>
    </p:spTree>
    <p:extLst>
      <p:ext uri="{BB962C8B-B14F-4D97-AF65-F5344CB8AC3E}">
        <p14:creationId xmlns:p14="http://schemas.microsoft.com/office/powerpoint/2010/main" val="25042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Schulpflicht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268760"/>
            <a:ext cx="8229600" cy="2808312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Zurückstellung vom Schulbesuch:</a:t>
            </a:r>
          </a:p>
          <a:p>
            <a:pPr marL="0" indent="0">
              <a:buNone/>
            </a:pPr>
            <a:r>
              <a:rPr lang="de-DE" sz="2000" dirty="0"/>
              <a:t>Eine Zurückstellung erfolgt dann, wenn aufgrund der geistigen und körperlichen Entwicklung zu erwarten ist, dass das Kind nicht erfolgreich am Unterricht teilnehmen kann. </a:t>
            </a:r>
          </a:p>
          <a:p>
            <a:pPr marL="0" indent="0">
              <a:buNone/>
            </a:pPr>
            <a:r>
              <a:rPr lang="de-DE" sz="2000" b="1" dirty="0"/>
              <a:t>Möglichkeiten für das Kind: </a:t>
            </a:r>
          </a:p>
          <a:p>
            <a:pPr marL="0" indent="0">
              <a:buNone/>
            </a:pPr>
            <a:r>
              <a:rPr lang="de-DE" sz="2000" dirty="0"/>
              <a:t>Verbleib im Kindergarten oder Besuch der Grundschulförderklasse.</a:t>
            </a:r>
          </a:p>
          <a:p>
            <a:pPr marL="0" indent="0">
              <a:buNone/>
            </a:pPr>
            <a:r>
              <a:rPr lang="de-DE" sz="2000" dirty="0"/>
              <a:t>Ein Zurückstellungsantrag muss gestellt werden. </a:t>
            </a:r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9552" y="3933056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Vorzeitige Aufnahme:</a:t>
            </a:r>
          </a:p>
          <a:p>
            <a:pPr marL="0" indent="0">
              <a:buNone/>
            </a:pPr>
            <a:r>
              <a:rPr lang="de-DE" sz="2000" dirty="0"/>
              <a:t>Eltern von </a:t>
            </a:r>
            <a:r>
              <a:rPr lang="de-DE" sz="2000" b="1" dirty="0"/>
              <a:t>Kann-Kinder</a:t>
            </a:r>
            <a:r>
              <a:rPr lang="de-DE" sz="2000" dirty="0"/>
              <a:t> werden nicht mehr angeschrieben und müssen sich selbstständig bei der Schule melden. </a:t>
            </a:r>
          </a:p>
          <a:p>
            <a:pPr marL="0" indent="0">
              <a:buNone/>
            </a:pPr>
            <a:r>
              <a:rPr lang="de-DE" sz="2000" b="1" dirty="0"/>
              <a:t>Kann-Kinder</a:t>
            </a:r>
            <a:r>
              <a:rPr lang="de-DE" sz="2000" dirty="0"/>
              <a:t> sind Kinder, die zwischen dem 01.07.2018 und dem 30.06.2019 geboren sind und auf Antrag der Eltern eingeschult werden sollen.</a:t>
            </a:r>
          </a:p>
        </p:txBody>
      </p:sp>
    </p:spTree>
    <p:extLst>
      <p:ext uri="{BB962C8B-B14F-4D97-AF65-F5344CB8AC3E}">
        <p14:creationId xmlns:p14="http://schemas.microsoft.com/office/powerpoint/2010/main" val="5816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Zielgruppe: </a:t>
            </a:r>
            <a:r>
              <a:rPr lang="de-DE" sz="1600" dirty="0"/>
              <a:t>Kinder, die noch nicht die Voraussetzungen für einen erfolgreichen Start in Klasse 1 mitbringen, zurückgestellte Kinder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Über ein Schuljahr hinweg werden die Kinder von pädagogischen Fachkräften gezielt auf die Schule vorbereitet. In der Grundschulförderklasse wechseln sich Spiel- und Lernphasen noch sehr häufig ab. 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u="sng" dirty="0"/>
              <a:t>Aufgabenbereiche der Grundschulförderklasse:</a:t>
            </a:r>
          </a:p>
          <a:p>
            <a:r>
              <a:rPr lang="de-DE" sz="1600" dirty="0"/>
              <a:t>Förderung in einer kleinen Gruppe</a:t>
            </a:r>
          </a:p>
          <a:p>
            <a:r>
              <a:rPr lang="de-DE" sz="1600" dirty="0"/>
              <a:t>Selbstvertrauen der Kinder </a:t>
            </a:r>
          </a:p>
          <a:p>
            <a:r>
              <a:rPr lang="de-DE" sz="1600" dirty="0"/>
              <a:t>Konzentration </a:t>
            </a:r>
          </a:p>
          <a:p>
            <a:r>
              <a:rPr lang="de-DE" sz="1600" dirty="0"/>
              <a:t>Verschiedene Wahrnehmungsbereiche werden gefördert</a:t>
            </a:r>
          </a:p>
          <a:p>
            <a:r>
              <a:rPr lang="de-DE" sz="1600" dirty="0"/>
              <a:t>Soziales Lernen</a:t>
            </a:r>
          </a:p>
          <a:p>
            <a:r>
              <a:rPr lang="de-DE" sz="1600" dirty="0"/>
              <a:t>Gewöhnung an ein schulisches Umfeld</a:t>
            </a:r>
          </a:p>
          <a:p>
            <a:endParaRPr lang="de-DE" sz="1600" dirty="0"/>
          </a:p>
          <a:p>
            <a:pPr marL="0" indent="0">
              <a:buNone/>
            </a:pPr>
            <a:r>
              <a:rPr lang="de-DE" sz="1600" dirty="0"/>
              <a:t>Standorte im kommenden Jahr : Jakobschule, Wilhelm-Hauff-Schule, Schwabschule und </a:t>
            </a:r>
            <a:r>
              <a:rPr lang="de-DE" sz="1600" dirty="0" err="1"/>
              <a:t>Filderschule</a:t>
            </a: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/>
              <a:t>Was ist die Grundschulförderklasse?</a:t>
            </a:r>
          </a:p>
        </p:txBody>
      </p:sp>
    </p:spTree>
    <p:extLst>
      <p:ext uri="{BB962C8B-B14F-4D97-AF65-F5344CB8AC3E}">
        <p14:creationId xmlns:p14="http://schemas.microsoft.com/office/powerpoint/2010/main" val="18509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0694"/>
          </a:xfrm>
        </p:spPr>
        <p:txBody>
          <a:bodyPr/>
          <a:lstStyle/>
          <a:p>
            <a:pPr algn="l"/>
            <a:r>
              <a:rPr lang="de-DE" sz="3200" b="1" dirty="0"/>
              <a:t>Enge Kooperation zwischen Kindertagesstätte und der Schule im letzten Jahr vor der Einschulung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1400" dirty="0"/>
              <a:t>Besuche der Lehrer*in im Kindergarten</a:t>
            </a:r>
          </a:p>
          <a:p>
            <a:r>
              <a:rPr lang="de-DE" sz="1400" dirty="0"/>
              <a:t>Kennenlernen der Kindergarten-Kinder</a:t>
            </a:r>
          </a:p>
          <a:p>
            <a:r>
              <a:rPr lang="de-DE" sz="1400" dirty="0"/>
              <a:t>Förderung der Kindergartenkinder in verschiedenen Bereichen: z.B. Sprachspiele, mathematische Grunderfahrungen, trainieren Feinmotorik, Bewegungsangebote usw. </a:t>
            </a:r>
          </a:p>
          <a:p>
            <a:r>
              <a:rPr lang="de-DE" sz="1400" dirty="0"/>
              <a:t>Besuche in der Schule. Die Kindergartenkinder lernen das Schulhaus und einige Schulkinder kennen. Durch eine Schulhausrallye und Teilnahme an Unterrichtsstunden. 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3080"/>
          <a:stretch/>
        </p:blipFill>
        <p:spPr>
          <a:xfrm>
            <a:off x="5119271" y="2190110"/>
            <a:ext cx="2707953" cy="2033845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>
          <a:xfrm>
            <a:off x="4745203" y="1625332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de-DE" sz="1400" dirty="0"/>
          </a:p>
          <a:p>
            <a:endParaRPr lang="de-DE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71" y="4211379"/>
            <a:ext cx="2707953" cy="2033846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4323172"/>
            <a:ext cx="4073332" cy="19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1810</Words>
  <Application>Microsoft Office PowerPoint</Application>
  <PresentationFormat>Bildschirmpräsentation (4:3)</PresentationFormat>
  <Paragraphs>257</Paragraphs>
  <Slides>36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Standarddesign</vt:lpstr>
      <vt:lpstr>1_Standarddesign</vt:lpstr>
      <vt:lpstr>Dokument</vt:lpstr>
      <vt:lpstr>Marienschule Grundschule Stuttgart-Süd Ganztagsschule in Wahlform</vt:lpstr>
      <vt:lpstr> Ablauf Stuttgarter Einschulungsverfahren für das Schuljahr 2023/24</vt:lpstr>
      <vt:lpstr> Ablauf Stuttgarter Einschulungsverfahren für das Schuljahr 2023/24</vt:lpstr>
      <vt:lpstr>Schuleinschreibung</vt:lpstr>
      <vt:lpstr>PowerPoint-Präsentation</vt:lpstr>
      <vt:lpstr>Schuleinschreibeformular</vt:lpstr>
      <vt:lpstr>Schulpflicht</vt:lpstr>
      <vt:lpstr>Was ist die Grundschulförderklasse?</vt:lpstr>
      <vt:lpstr>Enge Kooperation zwischen Kindertagesstätte und der Schule im letzten Jahr vor der Einschulung</vt:lpstr>
      <vt:lpstr>Gemeinsame Aktionen mit Schul- und Kindergartenkindern</vt:lpstr>
      <vt:lpstr>PowerPoint-Präsentation</vt:lpstr>
      <vt:lpstr>PowerPoint-Präsentation</vt:lpstr>
      <vt:lpstr>Stuttgarter Reflexionsbogen als Basis der Dokumentation </vt:lpstr>
      <vt:lpstr>Voraussetzungen für einen guten Schulstart</vt:lpstr>
      <vt:lpstr>Voraussetzungen für einen guten Schulstart</vt:lpstr>
      <vt:lpstr>Voraussetzungen für einen guten Schulstart</vt:lpstr>
      <vt:lpstr>Voraussetzungen für einen guten Schulstart</vt:lpstr>
      <vt:lpstr>Guter Start in die Grundschule</vt:lpstr>
      <vt:lpstr> Leitbild</vt:lpstr>
      <vt:lpstr>GTS in Wahlform</vt:lpstr>
      <vt:lpstr>GTS in Wahlform</vt:lpstr>
      <vt:lpstr>GTS in Wahlform Vielfältiger Bedarf in unserem Wohnviertel</vt:lpstr>
      <vt:lpstr>PowerPoint-Präsentation</vt:lpstr>
      <vt:lpstr>Möglichkeiten nach dem Halbtagesunterricht</vt:lpstr>
      <vt:lpstr>PowerPoint-Präsentation</vt:lpstr>
      <vt:lpstr>Individuelles Lernen im Rahmen der Ganztagsschule</vt:lpstr>
      <vt:lpstr>Was ist und bietet eine Ganztagesgrundschule?</vt:lpstr>
      <vt:lpstr>PowerPoint-Präsentation</vt:lpstr>
      <vt:lpstr> Mittagessen</vt:lpstr>
      <vt:lpstr>PowerPoint-Präsentation</vt:lpstr>
      <vt:lpstr>Mittagsband/ betreute Mittagszeit</vt:lpstr>
      <vt:lpstr>Schulhof und Bewegungsraum</vt:lpstr>
      <vt:lpstr>Themenräume des Ganztags</vt:lpstr>
      <vt:lpstr>Themenräume des Ganztags</vt:lpstr>
      <vt:lpstr>Nützliche Links für mehr Informationen</vt:lpstr>
      <vt:lpstr>Wir freuen uns auf eine gute Zusammenarbeit!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Römerschule</dc:title>
  <dc:creator>NR</dc:creator>
  <cp:lastModifiedBy>Reinhardt, Nadine</cp:lastModifiedBy>
  <cp:revision>160</cp:revision>
  <cp:lastPrinted>2023-11-09T13:47:38Z</cp:lastPrinted>
  <dcterms:created xsi:type="dcterms:W3CDTF">2017-01-22T09:47:22Z</dcterms:created>
  <dcterms:modified xsi:type="dcterms:W3CDTF">2023-11-10T06:58:27Z</dcterms:modified>
</cp:coreProperties>
</file>